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jp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56" r:id="rId2"/>
    <p:sldId id="618" r:id="rId3"/>
    <p:sldId id="619" r:id="rId4"/>
    <p:sldId id="625" r:id="rId5"/>
    <p:sldId id="265" r:id="rId6"/>
    <p:sldId id="362" r:id="rId7"/>
    <p:sldId id="363" r:id="rId8"/>
    <p:sldId id="310" r:id="rId9"/>
    <p:sldId id="315" r:id="rId10"/>
    <p:sldId id="316" r:id="rId11"/>
    <p:sldId id="336" r:id="rId12"/>
    <p:sldId id="333" r:id="rId13"/>
    <p:sldId id="335" r:id="rId14"/>
    <p:sldId id="593" r:id="rId15"/>
    <p:sldId id="269" r:id="rId16"/>
    <p:sldId id="270" r:id="rId17"/>
    <p:sldId id="330" r:id="rId18"/>
    <p:sldId id="334" r:id="rId19"/>
    <p:sldId id="648" r:id="rId20"/>
    <p:sldId id="258" r:id="rId21"/>
    <p:sldId id="674" r:id="rId22"/>
    <p:sldId id="696" r:id="rId23"/>
    <p:sldId id="694" r:id="rId24"/>
    <p:sldId id="675" r:id="rId25"/>
    <p:sldId id="617" r:id="rId26"/>
    <p:sldId id="693" r:id="rId27"/>
    <p:sldId id="692" r:id="rId28"/>
    <p:sldId id="621" r:id="rId29"/>
    <p:sldId id="608" r:id="rId30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445"/>
    <a:srgbClr val="25B836"/>
    <a:srgbClr val="5EB75A"/>
    <a:srgbClr val="6CD165"/>
    <a:srgbClr val="000080"/>
    <a:srgbClr val="FF930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614" autoAdjust="0"/>
    <p:restoredTop sz="94267" autoAdjust="0"/>
  </p:normalViewPr>
  <p:slideViewPr>
    <p:cSldViewPr>
      <p:cViewPr varScale="1">
        <p:scale>
          <a:sx n="132" d="100"/>
          <a:sy n="132" d="100"/>
        </p:scale>
        <p:origin x="192" y="592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667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3825"/>
            <a:ext cx="1393825" cy="69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Virtual School Pilot 2021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E4DF55-2CCD-6E4B-BF17-B4714F0C43D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the Virtual School Pilot, HTC, and OSG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Monday, Aug 2</a:t>
            </a:r>
          </a:p>
          <a:p>
            <a:r>
              <a:rPr lang="en-US" dirty="0"/>
              <a:t>Tim Cartwright, Lauren Michael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7F9FE-14E9-BA4A-A92C-DE2852495B24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>
                <a:solidFill>
                  <a:schemeClr val="bg1">
                    <a:lumMod val="85000"/>
                  </a:schemeClr>
                </a:solidFill>
              </a:rPr>
              <a:t>submit server</a:t>
            </a:r>
            <a:endParaRPr lang="en-US" sz="2000" b="1" i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381000" y="1000126"/>
            <a:ext cx="8382000" cy="3514725"/>
          </a:xfrm>
        </p:spPr>
        <p:txBody>
          <a:bodyPr/>
          <a:lstStyle/>
          <a:p>
            <a:r>
              <a:rPr lang="en-US" sz="2400" dirty="0"/>
              <a:t>(d)</a:t>
            </a:r>
            <a:r>
              <a:rPr lang="en-US" sz="2400" b="1" dirty="0"/>
              <a:t>HTC for Open Science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~120 contributors</a:t>
            </a:r>
          </a:p>
          <a:p>
            <a:pPr lvl="1"/>
            <a:r>
              <a:rPr lang="en-US" sz="2000" b="1" dirty="0"/>
              <a:t>Past year: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&gt;1.6 billion CPU hours</a:t>
            </a:r>
          </a:p>
          <a:p>
            <a:pPr lvl="2"/>
            <a:r>
              <a:rPr lang="en-US" sz="1800" dirty="0">
                <a:solidFill>
                  <a:schemeClr val="tx1"/>
                </a:solidFill>
              </a:rPr>
              <a:t>&gt;200 petabytes transferred</a:t>
            </a: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pPr lvl="2"/>
            <a:endParaRPr lang="en-US" sz="1800" dirty="0">
              <a:solidFill>
                <a:schemeClr val="tx1"/>
              </a:solidFill>
            </a:endParaRPr>
          </a:p>
          <a:p>
            <a:r>
              <a:rPr lang="en-US" sz="2400" dirty="0"/>
              <a:t>Can submit jobs locally, they backfill across the country</a:t>
            </a:r>
            <a:br>
              <a:rPr lang="en-US" sz="2400" dirty="0"/>
            </a:br>
            <a:r>
              <a:rPr lang="en-US" sz="2000" i="1" dirty="0"/>
              <a:t>- interrupted at any time (but not too frequent)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www.opensciencegrid.org</a:t>
            </a:r>
            <a:r>
              <a:rPr lang="en-US" sz="2400" dirty="0"/>
              <a:t>/</a:t>
            </a:r>
          </a:p>
        </p:txBody>
      </p:sp>
      <p:sp>
        <p:nvSpPr>
          <p:cNvPr id="25" name="object 17"/>
          <p:cNvSpPr/>
          <p:nvPr/>
        </p:nvSpPr>
        <p:spPr>
          <a:xfrm>
            <a:off x="4648200" y="1047750"/>
            <a:ext cx="4038600" cy="240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E953A0-832B-0445-BCD5-5F3D943F0E5F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48C7D-311B-514F-B4CE-8E38752884AD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2334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/>
              <a:t>19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B9B14-AE2E-6B44-B1CB-71570615BE34}"/>
              </a:ext>
            </a:extLst>
          </p:cNvPr>
          <p:cNvSpPr txBox="1"/>
          <p:nvPr/>
        </p:nvSpPr>
        <p:spPr>
          <a:xfrm>
            <a:off x="0" y="4927963"/>
            <a:ext cx="27334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050" dirty="0" err="1">
                <a:solidFill>
                  <a:schemeClr val="accent3"/>
                </a:solidFill>
              </a:rPr>
              <a:t>display.opensciencegrid.org</a:t>
            </a:r>
            <a:endParaRPr lang="en-US" sz="1050">
              <a:solidFill>
                <a:schemeClr val="accent3"/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8CE49-3659-324C-9B3E-3955BA47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E6FA-E5E8-2E4C-A71E-87D09049A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dirty="0"/>
              <a:t>Welcome to the</a:t>
            </a:r>
            <a:br>
              <a:rPr lang="en-US" dirty="0"/>
            </a:br>
            <a:r>
              <a:rPr lang="en-US" b="1" dirty="0"/>
              <a:t>OSG Virtual School Pilot 2021!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7E0E1-1FBF-BC47-80EC-AC721A5E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3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4F2579D-169A-5845-8EAC-23D491A08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F2FC906-1C63-734A-A08E-EB3D8EFA8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" t="934" r="626" b="1"/>
          <a:stretch/>
        </p:blipFill>
        <p:spPr>
          <a:xfrm>
            <a:off x="76200" y="0"/>
            <a:ext cx="9101368" cy="5163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124653"/>
            <a:ext cx="2258411" cy="579383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43A445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43A445"/>
                </a:solidFill>
              </a:rPr>
              <a:t>campus access points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C47BF3-BC2A-1049-B340-26210FD7DCF3}"/>
              </a:ext>
            </a:extLst>
          </p:cNvPr>
          <p:cNvSpPr/>
          <p:nvPr/>
        </p:nvSpPr>
        <p:spPr>
          <a:xfrm>
            <a:off x="0" y="4866501"/>
            <a:ext cx="17700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/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6996D7-AA9A-FA4C-AAA3-E6614221D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87230"/>
            <a:ext cx="8165728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8503-8193-E344-B220-CA11368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Virtual School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AE8FC-E794-EF44-BB39-9618A0942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238501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2200" b="1" dirty="0"/>
              <a:t>Lectures:</a:t>
            </a:r>
            <a:r>
              <a:rPr lang="en-US" sz="2200" dirty="0"/>
              <a:t> </a:t>
            </a:r>
            <a:r>
              <a:rPr lang="en-US" sz="2000" dirty="0"/>
              <a:t>Tue-Fri, 10am CT &amp; 2:30pm</a:t>
            </a:r>
            <a:r>
              <a:rPr lang="en-US" sz="2000" b="1" dirty="0"/>
              <a:t>*</a:t>
            </a:r>
            <a:r>
              <a:rPr lang="en-US" sz="2000" dirty="0"/>
              <a:t> CT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1800" dirty="0"/>
              <a:t>HTC via </a:t>
            </a:r>
            <a:r>
              <a:rPr lang="en-US" sz="1800" b="1" dirty="0"/>
              <a:t>HTCondor</a:t>
            </a:r>
          </a:p>
          <a:p>
            <a:pPr lvl="1">
              <a:spcBef>
                <a:spcPts val="0"/>
              </a:spcBef>
            </a:pPr>
            <a:r>
              <a:rPr lang="en-US" sz="1800" dirty="0"/>
              <a:t>(d)HTC on the </a:t>
            </a:r>
            <a:r>
              <a:rPr lang="en-US" sz="1800" b="1" dirty="0"/>
              <a:t>OSG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Software</a:t>
            </a:r>
            <a:r>
              <a:rPr lang="en-US" sz="1800" dirty="0"/>
              <a:t> Portability for HTC</a:t>
            </a:r>
          </a:p>
          <a:p>
            <a:pPr lvl="1">
              <a:spcBef>
                <a:spcPts val="0"/>
              </a:spcBef>
            </a:pPr>
            <a:r>
              <a:rPr lang="en-US" sz="1800" b="1" dirty="0"/>
              <a:t>Data</a:t>
            </a:r>
            <a:r>
              <a:rPr lang="en-US" sz="1800" dirty="0"/>
              <a:t> Portability for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Bonus topics</a:t>
            </a:r>
            <a:r>
              <a:rPr lang="en-US" sz="2200" dirty="0"/>
              <a:t> (2nd Mon-Tue): optional 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Showcase</a:t>
            </a:r>
            <a:r>
              <a:rPr lang="en-US" sz="2200" dirty="0"/>
              <a:t> (2nd Wed): science transformed by HTC</a:t>
            </a:r>
          </a:p>
          <a:p>
            <a:pPr>
              <a:spcBef>
                <a:spcPts val="1500"/>
              </a:spcBef>
            </a:pPr>
            <a:r>
              <a:rPr lang="en-US" sz="2200" b="1" dirty="0"/>
              <a:t>Lightning </a:t>
            </a:r>
            <a:r>
              <a:rPr lang="en-US" sz="2200" b="1" dirty="0" err="1"/>
              <a:t>Talks+Close</a:t>
            </a:r>
            <a:r>
              <a:rPr lang="en-US" sz="2200" dirty="0"/>
              <a:t> (2nd Fri): chance to show work</a:t>
            </a:r>
          </a:p>
          <a:p>
            <a:pPr marL="0" indent="0">
              <a:spcBef>
                <a:spcPts val="1500"/>
              </a:spcBef>
              <a:buNone/>
            </a:pPr>
            <a:r>
              <a:rPr lang="en-US" sz="1800" i="1" dirty="0"/>
              <a:t>*presented ‘publicly’, via registration; all others for selected participants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2B7A70-5996-1444-89F7-B03B715E4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0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submit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2680-34F8-C144-8C6F-911D3126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723BA-2252-6041-A0CA-F1E664DB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000" dirty="0"/>
              <a:t>You need large-scale, HTC-style computing – or you support researchers who do</a:t>
            </a:r>
          </a:p>
          <a:p>
            <a:pPr>
              <a:spcBef>
                <a:spcPts val="2000"/>
              </a:spcBef>
            </a:pPr>
            <a:r>
              <a:rPr lang="en-US" sz="2000" b="1" dirty="0"/>
              <a:t>Do not let computing block your research!</a:t>
            </a:r>
          </a:p>
          <a:p>
            <a:pPr lvl="1"/>
            <a:r>
              <a:rPr lang="en-US" sz="1600" dirty="0"/>
              <a:t>Computing is cheap and plentiful</a:t>
            </a:r>
          </a:p>
          <a:p>
            <a:pPr lvl="1"/>
            <a:r>
              <a:rPr lang="en-US" sz="1600" dirty="0"/>
              <a:t>Push the limits of what you can do</a:t>
            </a:r>
          </a:p>
          <a:p>
            <a:pPr lvl="1"/>
            <a:r>
              <a:rPr lang="en-US" sz="1600" dirty="0"/>
              <a:t>If you run out of science to do, transcend the boundaries of your science</a:t>
            </a:r>
          </a:p>
          <a:p>
            <a:pPr lvl="1"/>
            <a:r>
              <a:rPr lang="en-US" sz="1600" dirty="0"/>
              <a:t>When computing becomes a barrier, push us to fix the problems</a:t>
            </a:r>
          </a:p>
          <a:p>
            <a:pPr>
              <a:spcBef>
                <a:spcPts val="2000"/>
              </a:spcBef>
            </a:pPr>
            <a:r>
              <a:rPr lang="en-US" sz="2000" dirty="0"/>
              <a:t>Help &amp; encourage others:</a:t>
            </a:r>
            <a:br>
              <a:rPr lang="en-US" sz="2000" dirty="0"/>
            </a:br>
            <a:r>
              <a:rPr lang="en-US" sz="2000" dirty="0"/>
              <a:t>In your lab, in your department, in your field, friends,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2AE00-C897-BB45-9B07-8C2D105D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1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Open Science Grid (OSG)?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16968</TotalTime>
  <Words>1105</Words>
  <Application>Microsoft Macintosh PowerPoint</Application>
  <PresentationFormat>On-screen Show (16:9)</PresentationFormat>
  <Paragraphs>194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Futura</vt:lpstr>
      <vt:lpstr>Myriad Pro</vt:lpstr>
      <vt:lpstr>Symbol</vt:lpstr>
      <vt:lpstr>Times</vt:lpstr>
      <vt:lpstr>Wingdings</vt:lpstr>
      <vt:lpstr>OSG-Summer-School-Template</vt:lpstr>
      <vt:lpstr>Intro to the Virtual School Pilot, HTC, and OSG</vt:lpstr>
      <vt:lpstr>PowerPoint Presentation</vt:lpstr>
      <vt:lpstr>Why We Are Here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OSG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OSG Virtual School Content</vt:lpstr>
      <vt:lpstr>For Researchers and Campuses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367</cp:revision>
  <cp:lastPrinted>2017-07-16T13:35:46Z</cp:lastPrinted>
  <dcterms:modified xsi:type="dcterms:W3CDTF">2021-08-02T14:44:28Z</dcterms:modified>
</cp:coreProperties>
</file>